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5"/>
  </p:notesMasterIdLst>
  <p:handoutMasterIdLst>
    <p:handoutMasterId r:id="rId26"/>
  </p:handoutMasterIdLst>
  <p:sldIdLst>
    <p:sldId id="288" r:id="rId3"/>
    <p:sldId id="371" r:id="rId4"/>
    <p:sldId id="357" r:id="rId5"/>
    <p:sldId id="359" r:id="rId6"/>
    <p:sldId id="313" r:id="rId7"/>
    <p:sldId id="308" r:id="rId8"/>
    <p:sldId id="342" r:id="rId9"/>
    <p:sldId id="372" r:id="rId10"/>
    <p:sldId id="330" r:id="rId11"/>
    <p:sldId id="305" r:id="rId12"/>
    <p:sldId id="304" r:id="rId13"/>
    <p:sldId id="300" r:id="rId14"/>
    <p:sldId id="303" r:id="rId15"/>
    <p:sldId id="306" r:id="rId16"/>
    <p:sldId id="279" r:id="rId17"/>
    <p:sldId id="280" r:id="rId18"/>
    <p:sldId id="301" r:id="rId19"/>
    <p:sldId id="297" r:id="rId20"/>
    <p:sldId id="294" r:id="rId21"/>
    <p:sldId id="295" r:id="rId22"/>
    <p:sldId id="298" r:id="rId23"/>
    <p:sldId id="285" r:id="rId24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A31"/>
    <a:srgbClr val="C9C9C9"/>
    <a:srgbClr val="B2B2B2"/>
    <a:srgbClr val="FF5451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9" autoAdjust="0"/>
    <p:restoredTop sz="96327"/>
  </p:normalViewPr>
  <p:slideViewPr>
    <p:cSldViewPr snapToGrid="0" snapToObjects="1" showGuides="1">
      <p:cViewPr>
        <p:scale>
          <a:sx n="142" d="100"/>
          <a:sy n="142" d="100"/>
        </p:scale>
        <p:origin x="1008" y="1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19.09.23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Plugin Development </a:t>
            </a:r>
            <a:b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790761-E967-3A7E-18E5-8910D248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" y="4348457"/>
            <a:ext cx="1688097" cy="6534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3D8241-A4DD-C291-3706-445CC94C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7" y="4472783"/>
            <a:ext cx="1316948" cy="4281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E707BC-0303-D530-2EB1-2187612E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016" y="4496567"/>
            <a:ext cx="2313915" cy="35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Bosch.io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as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intermediary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between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1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Foundation</a:t>
            </a:r>
            <a:r>
              <a:rPr lang="de-DE" b="1" i="0" u="none" strike="noStrike" dirty="0">
                <a:solidFill>
                  <a:srgbClr val="374151"/>
                </a:solidFill>
                <a:effectLst/>
                <a:latin typeface="Söhne"/>
              </a:rPr>
              <a:t> &amp; </a:t>
            </a: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Us</a:t>
            </a:r>
            <a:endParaRPr lang="de-DE" b="1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strategic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Open Source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collab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with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develop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for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Bosch.io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: Mentoring,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technical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guidance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project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mediation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271463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1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Foundation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as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an Industry Open Source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Incubator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endParaRPr lang="de-DE" b="1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IDE, Jakarta EE, and 415+ open source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projects</a:t>
            </a:r>
            <a:endParaRPr lang="de-DE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standards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&amp;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strategic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innovation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industry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leaders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(like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ROLE OF BOSCH.IO &amp; THE ECLIPSE FOUNDATION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F4EAE1-92CA-E00B-5EE7-2F05BACB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75" y="3184031"/>
            <a:ext cx="2019573" cy="6565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B689E4-4C99-262C-4380-6585A285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59" y="1677913"/>
            <a:ext cx="2549403" cy="9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1" i="0" u="none" strike="noStrike" dirty="0">
                <a:solidFill>
                  <a:srgbClr val="374151"/>
                </a:solidFill>
                <a:effectLst/>
                <a:latin typeface="Söhne"/>
              </a:rPr>
              <a:t> Leda: T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echnology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ecosystem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for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software-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defined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-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vehicles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(SDV)</a:t>
            </a:r>
            <a:endParaRPr lang="de-DE" b="1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components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of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SDV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Linux-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based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distribution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Software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stack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deploy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applications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on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WE CONTRIBUTE TO THE Open-Source-PROJECT „ECLIPSE 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C735CF2-10AD-AF7F-80E7-4478BF704057}"/>
              </a:ext>
            </a:extLst>
          </p:cNvPr>
          <p:cNvSpPr/>
          <p:nvPr/>
        </p:nvSpPr>
        <p:spPr>
          <a:xfrm>
            <a:off x="657225" y="2838449"/>
            <a:ext cx="1657350" cy="1457325"/>
          </a:xfrm>
          <a:prstGeom prst="cub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In-Vehicle-App</a:t>
            </a:r>
            <a:br>
              <a:rPr lang="de-DE" sz="1400" dirty="0"/>
            </a:br>
            <a:r>
              <a:rPr lang="de-DE" sz="1400" dirty="0"/>
              <a:t>Container-Image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861ED1-A348-C4DA-9E3E-7DEA2504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2776835"/>
            <a:ext cx="2838450" cy="15966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C964D2-0848-F903-CC97-F3440924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106" y="3363871"/>
            <a:ext cx="2019184" cy="2019184"/>
          </a:xfrm>
          <a:prstGeom prst="rect">
            <a:avLst/>
          </a:prstGeom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1D711790-FFD6-96EB-C522-AD18DE70D07F}"/>
              </a:ext>
            </a:extLst>
          </p:cNvPr>
          <p:cNvSpPr/>
          <p:nvPr/>
        </p:nvSpPr>
        <p:spPr>
          <a:xfrm>
            <a:off x="2238375" y="3363871"/>
            <a:ext cx="1085850" cy="432037"/>
          </a:xfrm>
          <a:prstGeom prst="right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/>
              <a:t>deploy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954D75-F432-0629-9375-E859F38A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57" y="2852619"/>
            <a:ext cx="2890118" cy="14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INITIAL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57CDC2-8037-002E-1733-2BB1C830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6693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3119200" y="2142968"/>
            <a:ext cx="2409665" cy="1146350"/>
          </a:xfrm>
          <a:prstGeom prst="curvedConnector3">
            <a:avLst>
              <a:gd name="adj1" fmla="val 99531"/>
            </a:avLst>
          </a:prstGeom>
          <a:ln w="60325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B84412CA-7A33-0E60-8B32-57CF45D13538}"/>
              </a:ext>
            </a:extLst>
          </p:cNvPr>
          <p:cNvSpPr txBox="1"/>
          <p:nvPr/>
        </p:nvSpPr>
        <p:spPr>
          <a:xfrm>
            <a:off x="4009444" y="1314892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Build image remote via Pipeline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>
                <a:latin typeface="Poppins" pitchFamily="2" charset="77"/>
                <a:cs typeface="Poppins" pitchFamily="2" charset="77"/>
              </a:rPr>
            </a:br>
            <a:r>
              <a:rPr lang="en-US" sz="1400"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cxnSp>
        <p:nvCxnSpPr>
          <p:cNvPr id="29" name="Gekrümmte Verbindung 28">
            <a:extLst>
              <a:ext uri="{FF2B5EF4-FFF2-40B4-BE49-F238E27FC236}">
                <a16:creationId xmlns:a16="http://schemas.microsoft.com/office/drawing/2014/main" id="{D9C4AFB1-A715-2B50-5E39-7147248FD357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982309" y="1458681"/>
            <a:ext cx="1102227" cy="1264509"/>
          </a:xfrm>
          <a:prstGeom prst="curvedConnector2">
            <a:avLst/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581477" y="1844595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Starts container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C0D1E217-2437-A876-B23D-1E85B7B2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149" y="1455365"/>
            <a:ext cx="960125" cy="960125"/>
          </a:xfrm>
          <a:prstGeom prst="rect">
            <a:avLst/>
          </a:prstGeom>
        </p:spPr>
      </p:pic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id="{DB516AC5-64D2-E5D1-7FF9-A94604FEBF7D}"/>
              </a:ext>
            </a:extLst>
          </p:cNvPr>
          <p:cNvCxnSpPr>
            <a:cxnSpLocks/>
          </p:cNvCxnSpPr>
          <p:nvPr/>
        </p:nvCxnSpPr>
        <p:spPr>
          <a:xfrm flipH="1" flipV="1">
            <a:off x="3025935" y="1394343"/>
            <a:ext cx="186531" cy="417906"/>
          </a:xfrm>
          <a:prstGeom prst="curvedConnector4">
            <a:avLst>
              <a:gd name="adj1" fmla="val -417859"/>
              <a:gd name="adj2" fmla="val 90098"/>
            </a:avLst>
          </a:prstGeom>
          <a:ln w="635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</p:cNvCxnSpPr>
          <p:nvPr/>
        </p:nvCxnSpPr>
        <p:spPr>
          <a:xfrm flipV="1">
            <a:off x="1018107" y="3932043"/>
            <a:ext cx="4479579" cy="468880"/>
          </a:xfrm>
          <a:prstGeom prst="curvedConnector3">
            <a:avLst>
              <a:gd name="adj1" fmla="val 100065"/>
            </a:avLst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3" name="Textfeld 21522">
            <a:extLst>
              <a:ext uri="{FF2B5EF4-FFF2-40B4-BE49-F238E27FC236}">
                <a16:creationId xmlns:a16="http://schemas.microsoft.com/office/drawing/2014/main" id="{B594A2ED-E0A2-E511-9AA8-C8A2D7E6FE73}"/>
              </a:ext>
            </a:extLst>
          </p:cNvPr>
          <p:cNvSpPr txBox="1"/>
          <p:nvPr/>
        </p:nvSpPr>
        <p:spPr>
          <a:xfrm>
            <a:off x="1170829" y="4407780"/>
            <a:ext cx="410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Trigger Pull manually on device</a:t>
            </a:r>
          </a:p>
          <a:p>
            <a:pPr algn="ctr"/>
            <a:r>
              <a:rPr lang="en-US" sz="1600">
                <a:latin typeface="Poppins" pitchFamily="2" charset="77"/>
                <a:cs typeface="Poppins" pitchFamily="2" charset="77"/>
              </a:rPr>
              <a:t> </a:t>
            </a:r>
          </a:p>
          <a:p>
            <a:pPr algn="ctr"/>
            <a:endParaRPr lang="en-US" sz="16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524" name="Textfeld 21523">
            <a:extLst>
              <a:ext uri="{FF2B5EF4-FFF2-40B4-BE49-F238E27FC236}">
                <a16:creationId xmlns:a16="http://schemas.microsoft.com/office/drawing/2014/main" id="{1BA65F5F-810A-479A-4F40-4A9E1D76C052}"/>
              </a:ext>
            </a:extLst>
          </p:cNvPr>
          <p:cNvSpPr txBox="1"/>
          <p:nvPr/>
        </p:nvSpPr>
        <p:spPr>
          <a:xfrm>
            <a:off x="4811209" y="2035398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itchFamily="2" charset="77"/>
                <a:cs typeface="Poppins" pitchFamily="2" charset="77"/>
              </a:rPr>
              <a:t>5.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Pulls image from internet</a:t>
            </a:r>
          </a:p>
        </p:txBody>
      </p:sp>
      <p:sp>
        <p:nvSpPr>
          <p:cNvPr id="21526" name="Textfeld 21525">
            <a:extLst>
              <a:ext uri="{FF2B5EF4-FFF2-40B4-BE49-F238E27FC236}">
                <a16:creationId xmlns:a16="http://schemas.microsoft.com/office/drawing/2014/main" id="{3E5EC36A-6964-9494-6DEA-1FAFCC85A8BF}"/>
              </a:ext>
            </a:extLst>
          </p:cNvPr>
          <p:cNvSpPr txBox="1"/>
          <p:nvPr/>
        </p:nvSpPr>
        <p:spPr>
          <a:xfrm>
            <a:off x="5784783" y="-2656573"/>
            <a:ext cx="65" cy="276999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spAutoFit/>
          </a:bodyPr>
          <a:lstStyle/>
          <a:p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12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INITIAL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57CDC2-8037-002E-1733-2BB1C830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0067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3119200" y="2142968"/>
            <a:ext cx="2409665" cy="1146350"/>
          </a:xfrm>
          <a:prstGeom prst="curvedConnector3">
            <a:avLst>
              <a:gd name="adj1" fmla="val 99531"/>
            </a:avLst>
          </a:prstGeom>
          <a:ln w="60325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B84412CA-7A33-0E60-8B32-57CF45D13538}"/>
              </a:ext>
            </a:extLst>
          </p:cNvPr>
          <p:cNvSpPr txBox="1"/>
          <p:nvPr/>
        </p:nvSpPr>
        <p:spPr>
          <a:xfrm>
            <a:off x="4009444" y="1314892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3. Build image remote via Pipeline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cxnSp>
        <p:nvCxnSpPr>
          <p:cNvPr id="29" name="Gekrümmte Verbindung 28">
            <a:extLst>
              <a:ext uri="{FF2B5EF4-FFF2-40B4-BE49-F238E27FC236}">
                <a16:creationId xmlns:a16="http://schemas.microsoft.com/office/drawing/2014/main" id="{D9C4AFB1-A715-2B50-5E39-7147248FD357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982309" y="1458681"/>
            <a:ext cx="1102227" cy="1264509"/>
          </a:xfrm>
          <a:prstGeom prst="curvedConnector2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581477" y="1844595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Starts container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C0D1E217-2437-A876-B23D-1E85B7B240C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8149" y="1455365"/>
            <a:ext cx="960125" cy="960125"/>
          </a:xfrm>
          <a:prstGeom prst="rect">
            <a:avLst/>
          </a:prstGeom>
        </p:spPr>
      </p:pic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id="{DB516AC5-64D2-E5D1-7FF9-A94604FEBF7D}"/>
              </a:ext>
            </a:extLst>
          </p:cNvPr>
          <p:cNvCxnSpPr>
            <a:cxnSpLocks/>
          </p:cNvCxnSpPr>
          <p:nvPr/>
        </p:nvCxnSpPr>
        <p:spPr>
          <a:xfrm flipH="1" flipV="1">
            <a:off x="3025935" y="1394343"/>
            <a:ext cx="186531" cy="417906"/>
          </a:xfrm>
          <a:prstGeom prst="curvedConnector4">
            <a:avLst>
              <a:gd name="adj1" fmla="val -417859"/>
              <a:gd name="adj2" fmla="val 90098"/>
            </a:avLst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</p:cNvCxnSpPr>
          <p:nvPr/>
        </p:nvCxnSpPr>
        <p:spPr>
          <a:xfrm flipV="1">
            <a:off x="1018107" y="3932043"/>
            <a:ext cx="4479579" cy="468880"/>
          </a:xfrm>
          <a:prstGeom prst="curvedConnector3">
            <a:avLst>
              <a:gd name="adj1" fmla="val 100065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3" name="Textfeld 21522">
            <a:extLst>
              <a:ext uri="{FF2B5EF4-FFF2-40B4-BE49-F238E27FC236}">
                <a16:creationId xmlns:a16="http://schemas.microsoft.com/office/drawing/2014/main" id="{B594A2ED-E0A2-E511-9AA8-C8A2D7E6FE73}"/>
              </a:ext>
            </a:extLst>
          </p:cNvPr>
          <p:cNvSpPr txBox="1"/>
          <p:nvPr/>
        </p:nvSpPr>
        <p:spPr>
          <a:xfrm>
            <a:off x="1158125" y="4229754"/>
            <a:ext cx="4108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4. Manual Adjustments on Vehicle Config</a:t>
            </a:r>
          </a:p>
          <a:p>
            <a:pPr algn="ctr"/>
            <a:r>
              <a:rPr lang="en-US" sz="1600" dirty="0">
                <a:latin typeface="Poppins" pitchFamily="2" charset="77"/>
                <a:cs typeface="Poppins" pitchFamily="2" charset="77"/>
              </a:rPr>
              <a:t> </a:t>
            </a:r>
          </a:p>
          <a:p>
            <a:pPr algn="ctr"/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524" name="Textfeld 21523">
            <a:extLst>
              <a:ext uri="{FF2B5EF4-FFF2-40B4-BE49-F238E27FC236}">
                <a16:creationId xmlns:a16="http://schemas.microsoft.com/office/drawing/2014/main" id="{1BA65F5F-810A-479A-4F40-4A9E1D76C052}"/>
              </a:ext>
            </a:extLst>
          </p:cNvPr>
          <p:cNvSpPr txBox="1"/>
          <p:nvPr/>
        </p:nvSpPr>
        <p:spPr>
          <a:xfrm>
            <a:off x="4811209" y="2035398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5. Pulls image from internet</a:t>
            </a:r>
          </a:p>
        </p:txBody>
      </p:sp>
      <p:sp>
        <p:nvSpPr>
          <p:cNvPr id="20" name="Gewitterblitz 19">
            <a:extLst>
              <a:ext uri="{FF2B5EF4-FFF2-40B4-BE49-F238E27FC236}">
                <a16:creationId xmlns:a16="http://schemas.microsoft.com/office/drawing/2014/main" id="{DC5C0864-8816-5175-0ECC-C2E4D0F3AAF4}"/>
              </a:ext>
            </a:extLst>
          </p:cNvPr>
          <p:cNvSpPr/>
          <p:nvPr/>
        </p:nvSpPr>
        <p:spPr>
          <a:xfrm rot="1824887">
            <a:off x="2817163" y="3562595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witterblitz 21">
            <a:extLst>
              <a:ext uri="{FF2B5EF4-FFF2-40B4-BE49-F238E27FC236}">
                <a16:creationId xmlns:a16="http://schemas.microsoft.com/office/drawing/2014/main" id="{6889EFFD-2F27-698D-C2A3-FBBC569C6627}"/>
              </a:ext>
            </a:extLst>
          </p:cNvPr>
          <p:cNvSpPr/>
          <p:nvPr/>
        </p:nvSpPr>
        <p:spPr>
          <a:xfrm rot="1824887">
            <a:off x="5496180" y="579165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witterblitz 30">
            <a:extLst>
              <a:ext uri="{FF2B5EF4-FFF2-40B4-BE49-F238E27FC236}">
                <a16:creationId xmlns:a16="http://schemas.microsoft.com/office/drawing/2014/main" id="{A7205BBA-C28B-D11A-11E7-F4AC3BF38634}"/>
              </a:ext>
            </a:extLst>
          </p:cNvPr>
          <p:cNvSpPr/>
          <p:nvPr/>
        </p:nvSpPr>
        <p:spPr>
          <a:xfrm rot="1824887">
            <a:off x="7679057" y="1529009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336457" y="1072615"/>
            <a:ext cx="8355106" cy="3268377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4F72B0A1-2719-D232-C964-5BB267C24AA0}"/>
              </a:ext>
            </a:extLst>
          </p:cNvPr>
          <p:cNvSpPr/>
          <p:nvPr/>
        </p:nvSpPr>
        <p:spPr>
          <a:xfrm>
            <a:off x="681318" y="1482889"/>
            <a:ext cx="7790329" cy="258799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Manual Adjustments on Vehicle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C75221C-0C36-F7FC-E637-FFEC84401F54}"/>
              </a:ext>
            </a:extLst>
          </p:cNvPr>
          <p:cNvSpPr/>
          <p:nvPr/>
        </p:nvSpPr>
        <p:spPr>
          <a:xfrm>
            <a:off x="866864" y="1724160"/>
            <a:ext cx="3923912" cy="49219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Advanced</a:t>
            </a:r>
            <a:r>
              <a:rPr lang="de-DE" dirty="0">
                <a:solidFill>
                  <a:schemeClr val="tx1"/>
                </a:solidFill>
              </a:rPr>
              <a:t> Infrastructure Knowledge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797A7660-8746-CBF8-AD69-1E5D202FFE22}"/>
              </a:ext>
            </a:extLst>
          </p:cNvPr>
          <p:cNvSpPr/>
          <p:nvPr/>
        </p:nvSpPr>
        <p:spPr>
          <a:xfrm>
            <a:off x="3129340" y="3162498"/>
            <a:ext cx="1806642" cy="6956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3C0BC5D-D029-324D-F2E6-51D76B1FDAE7}"/>
              </a:ext>
            </a:extLst>
          </p:cNvPr>
          <p:cNvSpPr/>
          <p:nvPr/>
        </p:nvSpPr>
        <p:spPr>
          <a:xfrm>
            <a:off x="1578850" y="2898366"/>
            <a:ext cx="1198224" cy="5683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Error-</a:t>
            </a:r>
            <a:r>
              <a:rPr lang="de-DE" sz="1700" dirty="0" err="1">
                <a:solidFill>
                  <a:schemeClr val="tx1"/>
                </a:solidFill>
              </a:rPr>
              <a:t>intense</a:t>
            </a:r>
            <a:endParaRPr lang="de-DE" sz="1700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85E1C58-894F-BF88-0D3C-30D83C564BD7}"/>
              </a:ext>
            </a:extLst>
          </p:cNvPr>
          <p:cNvSpPr/>
          <p:nvPr/>
        </p:nvSpPr>
        <p:spPr>
          <a:xfrm>
            <a:off x="6560311" y="1838121"/>
            <a:ext cx="1806642" cy="6956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Dependencies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0A6C699-9B97-5676-F876-BE3A5DB2D814}"/>
              </a:ext>
            </a:extLst>
          </p:cNvPr>
          <p:cNvSpPr/>
          <p:nvPr/>
        </p:nvSpPr>
        <p:spPr>
          <a:xfrm>
            <a:off x="5716570" y="3195062"/>
            <a:ext cx="1120829" cy="41622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F0B2427-F011-5060-7BEB-9E0D20C2BE97}"/>
              </a:ext>
            </a:extLst>
          </p:cNvPr>
          <p:cNvSpPr/>
          <p:nvPr/>
        </p:nvSpPr>
        <p:spPr>
          <a:xfrm>
            <a:off x="7039666" y="3012707"/>
            <a:ext cx="1280422" cy="8848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Remote </a:t>
            </a:r>
            <a:r>
              <a:rPr lang="de-DE" sz="1700" dirty="0" err="1">
                <a:solidFill>
                  <a:schemeClr val="tx1"/>
                </a:solidFill>
              </a:rPr>
              <a:t>Build</a:t>
            </a:r>
            <a:r>
              <a:rPr lang="de-DE" sz="1700" dirty="0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04B496-DE69-C2BB-80E8-83ADC1D1474A}"/>
              </a:ext>
            </a:extLst>
          </p:cNvPr>
          <p:cNvCxnSpPr>
            <a:stCxn id="14" idx="2"/>
          </p:cNvCxnSpPr>
          <p:nvPr/>
        </p:nvCxnSpPr>
        <p:spPr>
          <a:xfrm flipH="1">
            <a:off x="6560311" y="2533748"/>
            <a:ext cx="903321" cy="66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1DA5C89-1A78-CF34-8BBC-B996496E923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440200" y="2571750"/>
            <a:ext cx="239677" cy="440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CBA71E0-16F8-50C2-9C93-61AAB12396C5}"/>
              </a:ext>
            </a:extLst>
          </p:cNvPr>
          <p:cNvCxnSpPr/>
          <p:nvPr/>
        </p:nvCxnSpPr>
        <p:spPr>
          <a:xfrm flipH="1">
            <a:off x="2132029" y="2202628"/>
            <a:ext cx="903321" cy="66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F71F168B-CB51-08C7-6DF2-45B261BC5DC8}"/>
              </a:ext>
            </a:extLst>
          </p:cNvPr>
          <p:cNvSpPr/>
          <p:nvPr/>
        </p:nvSpPr>
        <p:spPr>
          <a:xfrm>
            <a:off x="4976322" y="2011948"/>
            <a:ext cx="1198224" cy="5683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886715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457200" y="1212782"/>
            <a:ext cx="3633537" cy="312821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r>
              <a:rPr lang="en-US" sz="2001" kern="0" dirty="0">
                <a:solidFill>
                  <a:srgbClr val="000000"/>
                </a:solidFill>
                <a:highlight>
                  <a:srgbClr val="00FF00"/>
                </a:highlight>
                <a:latin typeface="Bosch Office Sans"/>
              </a:rPr>
              <a:t>….</a:t>
            </a: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83BDE30A-EF92-EF75-F8A8-95FDF602AB48}"/>
              </a:ext>
            </a:extLst>
          </p:cNvPr>
          <p:cNvSpPr/>
          <p:nvPr/>
        </p:nvSpPr>
        <p:spPr>
          <a:xfrm>
            <a:off x="5017971" y="1212782"/>
            <a:ext cx="3633537" cy="3128210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FDE52189-57B9-3FB9-0A02-0BE093CDC721}"/>
              </a:ext>
            </a:extLst>
          </p:cNvPr>
          <p:cNvSpPr/>
          <p:nvPr/>
        </p:nvSpPr>
        <p:spPr>
          <a:xfrm>
            <a:off x="5439300" y="2156256"/>
            <a:ext cx="2880788" cy="12412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Process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automation</a:t>
            </a:r>
            <a:r>
              <a:rPr lang="de-DE" b="1" dirty="0">
                <a:solidFill>
                  <a:schemeClr val="tx1"/>
                </a:solidFill>
              </a:rPr>
              <a:t> via </a:t>
            </a:r>
            <a:r>
              <a:rPr lang="de-DE" b="1" dirty="0" err="1">
                <a:solidFill>
                  <a:schemeClr val="tx1"/>
                </a:solidFill>
              </a:rPr>
              <a:t>VSCode</a:t>
            </a:r>
            <a:r>
              <a:rPr lang="de-DE" b="1" dirty="0">
                <a:solidFill>
                  <a:schemeClr val="tx1"/>
                </a:solidFill>
              </a:rPr>
              <a:t> Plugin 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6073322-A80A-7A80-2138-290A5A752F4C}"/>
              </a:ext>
            </a:extLst>
          </p:cNvPr>
          <p:cNvSpPr/>
          <p:nvPr/>
        </p:nvSpPr>
        <p:spPr>
          <a:xfrm>
            <a:off x="823912" y="1362074"/>
            <a:ext cx="2950671" cy="288607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Manual Adjustments on Vehicle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CD26FBD1-6F2C-D14A-EE98-9DC8297DDCCB}"/>
              </a:ext>
            </a:extLst>
          </p:cNvPr>
          <p:cNvSpPr/>
          <p:nvPr/>
        </p:nvSpPr>
        <p:spPr>
          <a:xfrm>
            <a:off x="3600450" y="2319686"/>
            <a:ext cx="1919514" cy="91440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78027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948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DEMO!!!!</a:t>
            </a: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OPTION: THE LOCAL BUILD (NO INTERNET REQUIRED AT ALL)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0067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91588" y="2898770"/>
            <a:ext cx="2760018" cy="721575"/>
          </a:xfrm>
          <a:prstGeom prst="curvedConnector3">
            <a:avLst>
              <a:gd name="adj1" fmla="val 50000"/>
            </a:avLst>
          </a:prstGeom>
          <a:ln w="60325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1017375" y="1488123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local image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2461659" y="3432109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D11520-315E-8823-82AD-42E6F8C1E92D}"/>
              </a:ext>
            </a:extLst>
          </p:cNvPr>
          <p:cNvSpPr txBox="1"/>
          <p:nvPr/>
        </p:nvSpPr>
        <p:spPr>
          <a:xfrm>
            <a:off x="5029200" y="1568824"/>
            <a:ext cx="16158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Verbessern Leo</a:t>
            </a: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Universität Leipzig">
    <a:dk1>
      <a:sysClr val="windowText" lastClr="000000"/>
    </a:dk1>
    <a:lt1>
      <a:sysClr val="window" lastClr="FFFFFF"/>
    </a:lt1>
    <a:dk2>
      <a:srgbClr val="262A31"/>
    </a:dk2>
    <a:lt2>
      <a:srgbClr val="FFFFFF"/>
    </a:lt2>
    <a:accent1>
      <a:srgbClr val="B02F2C"/>
    </a:accent1>
    <a:accent2>
      <a:srgbClr val="D64242"/>
    </a:accent2>
    <a:accent3>
      <a:srgbClr val="8AC2D1"/>
    </a:accent3>
    <a:accent4>
      <a:srgbClr val="262A31"/>
    </a:accent4>
    <a:accent5>
      <a:srgbClr val="EA9E9E"/>
    </a:accent5>
    <a:accent6>
      <a:srgbClr val="C9C9C9"/>
    </a:accent6>
    <a:hlink>
      <a:srgbClr val="B02F2C"/>
    </a:hlink>
    <a:folHlink>
      <a:srgbClr val="E0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741</Words>
  <Application>Microsoft Macintosh PowerPoint</Application>
  <PresentationFormat>Bildschirmpräsentation (16:9)</PresentationFormat>
  <Paragraphs>190</Paragraphs>
  <Slides>22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Master1_UniLeipzig_PPT Vorlage</vt:lpstr>
      <vt:lpstr>Master2_UniLeipzig_PPT Vorlage</vt:lpstr>
      <vt:lpstr>Diagramm</vt:lpstr>
      <vt:lpstr>VSCode Plugin Development  for Automotive App Deployment </vt:lpstr>
      <vt:lpstr>PROJECT OUTLINE</vt:lpstr>
      <vt:lpstr>PROJECT OUTLINE</vt:lpstr>
      <vt:lpstr>INITIAL PROCESS</vt:lpstr>
      <vt:lpstr>INITIAL PROCESS</vt:lpstr>
      <vt:lpstr>PROBLEM SPACE</vt:lpstr>
      <vt:lpstr>SOLUTION SPACE</vt:lpstr>
      <vt:lpstr>LIVE DEMO</vt:lpstr>
      <vt:lpstr>OPTION: THE LOCAL BUILD (NO INTERNET REQUIRED AT ALL)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106</cp:revision>
  <cp:lastPrinted>2017-09-28T12:33:25Z</cp:lastPrinted>
  <dcterms:created xsi:type="dcterms:W3CDTF">2023-09-19T09:18:08Z</dcterms:created>
  <dcterms:modified xsi:type="dcterms:W3CDTF">2023-09-19T15:45:49Z</dcterms:modified>
</cp:coreProperties>
</file>